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096512"/>
            <a:ext cx="12188952" cy="73152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5760"/>
            <a:ext cx="2011680" cy="7315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137160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</a:rPr>
              <a:t>Microsoft 365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488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D6D2C4"/>
                </a:solidFill>
              </a:rPr>
              <a:t>Roadmap Update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01752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D6D2C4"/>
                </a:solidFill>
              </a:rPr>
              <a:t>Digital Workplace  ·  February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754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Tracking 88 features across M365 and Extended Ecosystem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349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6D2C4"/>
                </a:solidFill>
              </a:rPr>
              <a:t>70 Microsoft 365 features  ·  18 Extended Ecosystem tools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Viva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10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Native Teams Integration (Deeper)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High  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AI-Enhanced Community Features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Medium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Viva Engage Track at M365 Conference 2026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May 2026  ·  Low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95A5A6"/>
                </a:solidFill>
              </a:rPr>
              <a:t>Planned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Connections — AI Audio Overview for Pages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Insights — Copilot Analytics Integration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Community Themes &amp; Sentiment Analytics…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Learning — AI-Curated Learning Paths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Theme Moderation (Auto-Block)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Feb 2026  ·  Low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Insights — Copilot Agent Dashboard (GA)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81928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81928" y="4453128"/>
            <a:ext cx="54864" cy="658368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46520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Storyline Announcement Audience Target…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46520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88168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73152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</a:rPr>
              <a:t>Extended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1460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0" i="0">
                <a:solidFill>
                  <a:srgbClr val="D6D2C4"/>
                </a:solidFill>
              </a:rPr>
              <a:t>Ecosystem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FFFFFF"/>
                </a:solidFill>
              </a:rPr>
              <a:t>Miro · DocuSign  |  18 features tracked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Miro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11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Workflows (Flows + Sidekicks) — GA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Agent for Microsoft Copilot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Engage (Beta) — Audience Engagement Tool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Medium  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9B59B6"/>
                </a:solidFill>
              </a:rPr>
              <a:t>Public Preview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Space Sharing with Team Access Levels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Knowledge Integration (M365 Copilot, Gemini, Amaz…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" y="5212079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65760" y="5212079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30352" y="5248655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Governance &amp; ISO 42001 Certification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0352" y="5532119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285231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Video Upload &amp; Playback on Canvas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for Product Acceleration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H1 2026  ·  Medium  📣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MCP Server for AI Coding Tools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AI Presentation Generator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81928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6281928" y="4453128"/>
            <a:ext cx="54864" cy="658368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446520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Space Workflow Packages (Reusable Templates)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46520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488168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DocuSign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7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AI-Assisted Signer Experience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Maestro — Two-Panel Field Mapping Interface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Feb 2026  ·  Medium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Maestro — Instance Replay for Failed Workflows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Feb 2026  ·  Medium  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Workspace Templates for Multi-Step Transactions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Feb 2026  ·  Medium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Field Suggestions for Agreement Templates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Feb 2026  ·  Medium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Power Automate — Direct Maestro Integration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IAM Platform — FedRAMP &amp; IAL2 Certification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Comms &amp; Training Calendar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Features requiring communications or training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804672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630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Custom Sync Folder Names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647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Apr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08960" y="17647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OneDrive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3317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331720"/>
            <a:ext cx="54864" cy="80467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377439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Maestro — Two-Panel Field Mapping Interface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679191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Feb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08960" y="2679191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DocuSign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2461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3246120"/>
            <a:ext cx="54864" cy="80467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3291839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Maestro — Instance Replay for Failed Workflows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593591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Feb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08960" y="3593591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DocuSign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41605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4160520"/>
            <a:ext cx="54864" cy="80467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42062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Workspace Templates for Multi-Step Transactions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5079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Feb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08960" y="45079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DocuSign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50749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5074920"/>
            <a:ext cx="54864" cy="80467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51206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Field Suggestions for Agreement Templates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54223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Feb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08960" y="54223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DocuSign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309360" y="14173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309360" y="1417320"/>
            <a:ext cx="54864" cy="804672"/>
          </a:xfrm>
          <a:prstGeom prst="rect">
            <a:avLst/>
          </a:prstGeom>
          <a:solidFill>
            <a:srgbClr val="F762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73952" y="14630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Miro for Product Acceleration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73952" y="17647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H1 2026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052560" y="17647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Miro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09360" y="23317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309360" y="2331720"/>
            <a:ext cx="54864" cy="804672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73952" y="2377439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Maps Web Part Migration (Bing to Azure Maps)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73952" y="2679191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Mar 2026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052560" y="2679191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SharePoint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309360" y="32461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309360" y="3246120"/>
            <a:ext cx="54864" cy="804672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73952" y="3291839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Collaborative Annotations for All Participants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73952" y="3593591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Mar 2026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52560" y="3593591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Teams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09360" y="41605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309360" y="4160520"/>
            <a:ext cx="54864" cy="804672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73952" y="42062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Share Meeting Recap to SharePoint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73952" y="45079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Mar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052560" y="45079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Teams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9360" y="5074920"/>
            <a:ext cx="5669280" cy="804672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309360" y="5074920"/>
            <a:ext cx="54864" cy="804672"/>
          </a:xfrm>
          <a:prstGeom prst="rect">
            <a:avLst/>
          </a:prstGeom>
          <a:solidFill>
            <a:srgbClr val="7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73952" y="51206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— Native Teams Integration (Deeper)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73952" y="5422392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17212"/>
                </a:solidFill>
              </a:rPr>
              <a:t>Mar 2026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52560" y="5422392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6D2C4"/>
                </a:solidFill>
              </a:rPr>
              <a:t>Viva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Recommended actions for Digital Workplace team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11430000" cy="84124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84124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1472184"/>
            <a:ext cx="10515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17212"/>
                </a:solidFill>
              </a:rPr>
              <a:t>1. Review high-impact features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6D2C4"/>
                </a:solidFill>
              </a:rPr>
              <a:t>Prioritise features rated High impact for early comms and adoption planning.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377440"/>
            <a:ext cx="11430000" cy="84124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377440"/>
            <a:ext cx="54864" cy="84124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432304"/>
            <a:ext cx="10515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17212"/>
                </a:solidFill>
              </a:rPr>
              <a:t>2. Plan communications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76148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6D2C4"/>
                </a:solidFill>
              </a:rPr>
              <a:t>Prepare change comms for the 58 features flagged as requiring communications.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337560"/>
            <a:ext cx="11430000" cy="84124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3337560"/>
            <a:ext cx="54864" cy="84124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3392424"/>
            <a:ext cx="10515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17212"/>
                </a:solidFill>
              </a:rPr>
              <a:t>3. Schedule training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372160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6D2C4"/>
                </a:solidFill>
              </a:rPr>
              <a:t>Develop training content for the 20 features requiring user training.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4297680"/>
            <a:ext cx="11430000" cy="84124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4297680"/>
            <a:ext cx="54864" cy="84124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4352544"/>
            <a:ext cx="10515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17212"/>
                </a:solidFill>
              </a:rPr>
              <a:t>4. Manage retirements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68172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6D2C4"/>
                </a:solidFill>
              </a:rPr>
              <a:t>Notify users about 2 retiring features and ensure migration paths are communicated.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5257800"/>
            <a:ext cx="11430000" cy="84124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65760" y="5257800"/>
            <a:ext cx="54864" cy="84124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8640" y="5312664"/>
            <a:ext cx="10515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17212"/>
                </a:solidFill>
              </a:rPr>
              <a:t>5. Track rollout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564184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6D2C4"/>
                </a:solidFill>
              </a:rPr>
              <a:t>Monitor rolling-out features and confirm deployment across Edrington tenant.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What's changing across our digital workplace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46304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63040"/>
            <a:ext cx="3474720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60020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D17212"/>
                </a:solidFill>
              </a:rPr>
              <a:t>88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4688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Total Features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46304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06240" y="1463040"/>
            <a:ext cx="3474720" cy="54864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0" y="160020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E74C3C"/>
                </a:solidFill>
              </a:rPr>
              <a:t>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0" y="24688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High Impact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46720" y="146304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46720" y="1463040"/>
            <a:ext cx="3474720" cy="54864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0" y="160020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3498DB"/>
                </a:solidFill>
              </a:rPr>
              <a:t>58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4688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Comms Required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320040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65760" y="3200400"/>
            <a:ext cx="3474720" cy="54864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33375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2ECC71"/>
                </a:solidFill>
              </a:rPr>
              <a:t>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Training Req.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06240" y="320040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206240" y="3200400"/>
            <a:ext cx="3474720" cy="54864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89120" y="33375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E74C3C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Retiring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46720" y="3200400"/>
            <a:ext cx="3474720" cy="1463040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046720" y="3200400"/>
            <a:ext cx="3474720" cy="54864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600" y="33375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27AE60"/>
                </a:solidFill>
              </a:rPr>
              <a:t>41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2960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D6D2C4"/>
                </a:solidFill>
              </a:rPr>
              <a:t>Launched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Retiring Features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2 features being retired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63040"/>
            <a:ext cx="11430000" cy="594360"/>
          </a:xfrm>
          <a:prstGeom prst="rect">
            <a:avLst/>
          </a:prstGeom>
          <a:solidFill>
            <a:srgbClr val="3D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50876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Teams Live Events Retirement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0" y="15087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E74C3C"/>
                </a:solidFill>
              </a:rPr>
              <a:t>Q2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783080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D6D2C4"/>
                </a:solidFill>
              </a:rPr>
              <a:t>Teams Live Events retiring. Migrate to Teams Town Halls. Cannot schedule beyond Jun 30 from Feb 3, 2026.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148840"/>
            <a:ext cx="11430000" cy="594360"/>
          </a:xfrm>
          <a:prstGeom prst="rect">
            <a:avLst/>
          </a:prstGeom>
          <a:solidFill>
            <a:srgbClr val="3D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19456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InfoPath 2013 &amp; Forms Services Retirement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0" y="21945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E74C3C"/>
                </a:solidFill>
              </a:rPr>
              <a:t>Jul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468880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D6D2C4"/>
                </a:solidFill>
              </a:rPr>
              <a:t>InfoPath Forms Services removed from M365 and SharePoint Online. Existing forms stop working.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SharePoint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12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Reimagined SharePoint Experience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High  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 Citations Analytics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FAQ Web Part (Copilot-powered)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Bing Image Search Retirement in Page Picker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Mar-Apr 2026  ·  Medium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Maps Web Part Migration (Bing to Azure Maps)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Low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" y="5212079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65760" y="5212079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30352" y="5248655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Content Management Assessment (CMA)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0352" y="5532119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Low  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285231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Permissions Report in Admin Center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Low  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Dark Mode in SharePoint Admin Center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Email Customization for Site Lifecycle Management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Legacy Features Retirement (Info Mgmt Policies, In-P…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Apr 2026  ·  High  🎓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81928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6281928" y="4453128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446520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InfoPath 2013 &amp; Forms Services Retirement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46520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Jul 2026  ·  High  🎓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488168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E74C3C"/>
                </a:solidFill>
              </a:rPr>
              <a:t>Retiring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81928" y="5212079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281928" y="5212079"/>
            <a:ext cx="54864" cy="658368"/>
          </a:xfrm>
          <a:prstGeom prst="rect">
            <a:avLst/>
          </a:prstGeom>
          <a:solidFill>
            <a:srgbClr val="0A93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5248655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SharePoint Page Agent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5532119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 2026  ·  High  📣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488168" y="5285231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Teams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16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Teams Live Events Retirement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High  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E74C3C"/>
                </a:solidFill>
              </a:rPr>
              <a:t>Retiring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Shared Tab in Channels (Files renamed)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New Workflows App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High  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1080P Town Halls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Low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Enter Key Behavior Choice in Chat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" y="5212079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65760" y="5212079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30352" y="5248655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Auto Meeting Notes for Instant Meetings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0352" y="5532119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285231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65760" y="5971031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65760" y="5971031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0352" y="6007607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Copilot Chat Summary in Chat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352" y="6291071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May 2026  ·  Medium  🎓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0" y="6044183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65760" y="6729983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" y="6729983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30352" y="6766559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Collaborative Annotations for All Participants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0352" y="7050023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Medium  📣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72000" y="680313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Viva Engage Integration into Teams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High  🎓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Express Voice Enrollment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🎓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Queues App Shared History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 2026  ·  Low  📣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9B59B6"/>
                </a:solidFill>
              </a:rPr>
              <a:t>Public Preview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6C7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Browser Requirement Update (ECMAScript 2022)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May 2026  ·  Medium  📣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95A5A6"/>
                </a:solidFill>
              </a:rPr>
              <a:t>Planned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OneDrive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5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107442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10469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Copilot in OneDrive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10469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High  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107442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10469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Agents in OneDrive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10469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107442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10469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Custom Sync Folder Names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10469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Apr 2026  ·  Medium  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107442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10469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Updated OneDrive Icon &amp; Branding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10469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107442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3A86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10469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Copilot in File Explorer (Personal/Family/Premium)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10469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Copilot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11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Model Selector (GPT-5 Modes)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 2026  ·  High  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Agent Mode in Excel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Agent Mode in Word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Agent Mode in PowerPoint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Mar 2026  ·  High  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Agent 365 Control Center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" y="5212079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65760" y="5212079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30352" y="5248655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Schedule with Copilot (Outlook)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0352" y="5532119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High  🎓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285231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People Skills Expansion (E3/E5)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Copilot Readiness Page in Admin Center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GPT-5.2 for Agents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Voice Chats with Memory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81928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6281928" y="4453128"/>
            <a:ext cx="54864" cy="658368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446520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Document Forms Generation from SharePoint Templates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46520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 2026  ·  Medium  📣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488168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Power Platform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7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Code Apps in Power Apps (GA)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Medium  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Modern Card Control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Theme Copy-Paste for Canvas Apps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Copilot Chat in Power Apps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Power Apps MCP Server (Agent Feed)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  📣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Power Platform Advisor — Canvas App Migration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AI-First Automations (Power Automate)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  🎓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528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746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261872"/>
            <a:ext cx="12188952" cy="54864"/>
          </a:xfrm>
          <a:prstGeom prst="rect">
            <a:avLst/>
          </a:prstGeom>
          <a:solidFill>
            <a:srgbClr val="D172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Purview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D6D2C4"/>
                </a:solidFill>
              </a:rPr>
              <a:t>9 features tracked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D6D2C4"/>
                </a:solidFill>
              </a:rPr>
              <a:t>Edrington Digital Workplace  |  M365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9224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D17212"/>
                </a:solidFill>
              </a:rPr>
              <a:t>February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Insider Risk Management for AI Agents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 2026  ·  Medium  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2176272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DLP for SharePoint Admin Units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Medium  📣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2935224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Data Security Posture Management (DSPM)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May 2026  ·  Medium  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" y="3694176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DLP &amp; Info Protection for Agents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Medium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453128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453128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" y="4489704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Data Security Investigations (GA)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" y="4773168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45262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81928" y="1417320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81928" y="1417320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46520" y="1453896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Compliance Manager — Azure AI Foundry Integration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1737360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Low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88168" y="1490472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81928" y="2176272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81928" y="2176272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2212848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Expanded Data Classification (SP, Teams, OD)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46520" y="2496312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Q1-Q2 2026  ·  Medium  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488168" y="2249424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3498DB"/>
                </a:solidFill>
              </a:rPr>
              <a:t>Rolling Out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81928" y="2935224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81928" y="2935224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46520" y="2971800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Security Copilot Agent for Insider Risk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3255264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Now Available  ·  Low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88168" y="3008376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2ECC71"/>
                </a:solidFill>
              </a:rPr>
              <a:t>Launched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81928" y="3694176"/>
            <a:ext cx="5257800" cy="658368"/>
          </a:xfrm>
          <a:prstGeom prst="rect">
            <a:avLst/>
          </a:prstGeom>
          <a:solidFill>
            <a:srgbClr val="2D33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81928" y="3694176"/>
            <a:ext cx="54864" cy="658368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3730752"/>
            <a:ext cx="4983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Purview Agent Dashboard for Copilot Activity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46520" y="4014215"/>
            <a:ext cx="4983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D6D2C4"/>
                </a:solidFill>
              </a:rPr>
              <a:t>Q2 2026  ·  Low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88168" y="3767328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 b="1" i="0">
                <a:solidFill>
                  <a:srgbClr val="F39C12"/>
                </a:solidFill>
              </a:rPr>
              <a:t>In Development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